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 Bold" panose="020B0604020202020204" charset="0"/>
      <p:regular r:id="rId17"/>
    </p:embeddedFont>
    <p:embeddedFont>
      <p:font typeface="Inter" panose="020B0604020202020204" charset="0"/>
      <p:regular r:id="rId18"/>
    </p:embeddedFont>
    <p:embeddedFont>
      <p:font typeface="Inte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playlist?list=PLBqhYPan65gjLFkhVcXRLMzeiGUkNhKIU&amp;si=sZrQ9b0RylanjCRA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youtu.be/fLvJ8VdHLA0?si=E78tiU7HDzjWPs2H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907.10855" TargetMode="External"/><Relationship Id="rId5" Type="http://schemas.openxmlformats.org/officeDocument/2006/relationships/hyperlink" Target="https://dspace.bracu.ac.bd/xmlui/bitstream/handle/10361/6420/13101123,%2013101258,%2013101283,%2013101290%20&amp;%2013101002_CSE.pdf?sequence=1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1432769"/>
            <a:ext cx="9445526" cy="520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62"/>
              </a:lnSpc>
            </a:pPr>
            <a:r>
              <a:rPr lang="en-US" sz="8062" b="1" spc="-161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Cyberbullying Detection in Gaming Platforms Using NLP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7012186"/>
            <a:ext cx="5954166" cy="79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87" b="1" spc="-93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PROJECT GUIDE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8191203"/>
            <a:ext cx="4465587" cy="59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 spc="-7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Dr.M.Abirami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838325" y="1042988"/>
            <a:ext cx="3181350" cy="8201025"/>
          </a:xfrm>
          <a:custGeom>
            <a:avLst/>
            <a:gdLst/>
            <a:ahLst/>
            <a:cxnLst/>
            <a:rect l="l" t="t" r="r" b="b"/>
            <a:pathLst>
              <a:path w="3181350" h="8201025">
                <a:moveTo>
                  <a:pt x="0" y="0"/>
                </a:moveTo>
                <a:lnTo>
                  <a:pt x="3181350" y="0"/>
                </a:lnTo>
                <a:lnTo>
                  <a:pt x="3181350" y="8201024"/>
                </a:lnTo>
                <a:lnTo>
                  <a:pt x="0" y="8201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51241" y="508546"/>
            <a:ext cx="5199310" cy="68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 b="1" spc="-82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Model Training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551241" y="1493639"/>
            <a:ext cx="990302" cy="1584424"/>
          </a:xfrm>
          <a:custGeom>
            <a:avLst/>
            <a:gdLst/>
            <a:ahLst/>
            <a:cxnLst/>
            <a:rect l="l" t="t" r="r" b="b"/>
            <a:pathLst>
              <a:path w="990302" h="1584424">
                <a:moveTo>
                  <a:pt x="0" y="0"/>
                </a:moveTo>
                <a:lnTo>
                  <a:pt x="990303" y="0"/>
                </a:lnTo>
                <a:lnTo>
                  <a:pt x="990303" y="1584423"/>
                </a:lnTo>
                <a:lnTo>
                  <a:pt x="0" y="1584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8" r="-11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38605" y="1672530"/>
            <a:ext cx="2599581" cy="34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 spc="-41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Data Preparation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38605" y="2068563"/>
            <a:ext cx="8756154" cy="38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spc="-3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Cleaning, organizing, and transforming raw data into a format suitable for analysis and modeling.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7551241" y="3078064"/>
            <a:ext cx="990302" cy="1908870"/>
          </a:xfrm>
          <a:custGeom>
            <a:avLst/>
            <a:gdLst/>
            <a:ahLst/>
            <a:cxnLst/>
            <a:rect l="l" t="t" r="r" b="b"/>
            <a:pathLst>
              <a:path w="990302" h="1908870">
                <a:moveTo>
                  <a:pt x="0" y="0"/>
                </a:moveTo>
                <a:lnTo>
                  <a:pt x="990303" y="0"/>
                </a:lnTo>
                <a:lnTo>
                  <a:pt x="990303" y="1908870"/>
                </a:lnTo>
                <a:lnTo>
                  <a:pt x="0" y="1908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" r="-11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838605" y="3256955"/>
            <a:ext cx="2599581" cy="34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 spc="-41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Data Processing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38605" y="3652986"/>
            <a:ext cx="8756154" cy="70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spc="-3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Applying transformations and feature extraction techniques to the data to make it ready for model input.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7551241" y="4986932"/>
            <a:ext cx="990302" cy="1584424"/>
          </a:xfrm>
          <a:custGeom>
            <a:avLst/>
            <a:gdLst/>
            <a:ahLst/>
            <a:cxnLst/>
            <a:rect l="l" t="t" r="r" b="b"/>
            <a:pathLst>
              <a:path w="990302" h="1584424">
                <a:moveTo>
                  <a:pt x="0" y="0"/>
                </a:moveTo>
                <a:lnTo>
                  <a:pt x="990303" y="0"/>
                </a:lnTo>
                <a:lnTo>
                  <a:pt x="990303" y="1584424"/>
                </a:lnTo>
                <a:lnTo>
                  <a:pt x="0" y="15844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8" r="-11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838605" y="5165824"/>
            <a:ext cx="2599581" cy="34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 spc="-41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Model Training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38605" y="5561856"/>
            <a:ext cx="8756154" cy="70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spc="-3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phase where the machine learning model learns patterns from the prepared data by adjusting its parameters based on input-output relationships.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7551241" y="6571358"/>
            <a:ext cx="990302" cy="1584424"/>
          </a:xfrm>
          <a:custGeom>
            <a:avLst/>
            <a:gdLst/>
            <a:ahLst/>
            <a:cxnLst/>
            <a:rect l="l" t="t" r="r" b="b"/>
            <a:pathLst>
              <a:path w="990302" h="1584424">
                <a:moveTo>
                  <a:pt x="0" y="0"/>
                </a:moveTo>
                <a:lnTo>
                  <a:pt x="990303" y="0"/>
                </a:lnTo>
                <a:lnTo>
                  <a:pt x="990303" y="1584423"/>
                </a:lnTo>
                <a:lnTo>
                  <a:pt x="0" y="1584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8" r="-118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838605" y="6750249"/>
            <a:ext cx="2599581" cy="34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 spc="-41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Evaluation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38605" y="7146280"/>
            <a:ext cx="8756154" cy="70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spc="-3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process of evaluating the model's performance using specific metrics on test data to measure its accuracy and generalization.</a:t>
            </a:r>
          </a:p>
        </p:txBody>
      </p:sp>
      <p:sp>
        <p:nvSpPr>
          <p:cNvPr id="20" name="Freeform 20" descr="preencoded.png"/>
          <p:cNvSpPr/>
          <p:nvPr/>
        </p:nvSpPr>
        <p:spPr>
          <a:xfrm>
            <a:off x="7551241" y="8155781"/>
            <a:ext cx="990302" cy="1584424"/>
          </a:xfrm>
          <a:custGeom>
            <a:avLst/>
            <a:gdLst/>
            <a:ahLst/>
            <a:cxnLst/>
            <a:rect l="l" t="t" r="r" b="b"/>
            <a:pathLst>
              <a:path w="990302" h="1584424">
                <a:moveTo>
                  <a:pt x="0" y="0"/>
                </a:moveTo>
                <a:lnTo>
                  <a:pt x="990303" y="0"/>
                </a:lnTo>
                <a:lnTo>
                  <a:pt x="990303" y="1584424"/>
                </a:lnTo>
                <a:lnTo>
                  <a:pt x="0" y="15844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8" r="-118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838605" y="8334672"/>
            <a:ext cx="2599581" cy="34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 spc="-41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Model Storage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38605" y="8730704"/>
            <a:ext cx="8756154" cy="38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spc="-3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Saving the trained model to a file or database for future use, deployment, or further evaluation.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87735" y="502295"/>
            <a:ext cx="5158680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00" b="1" spc="-81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Screenshots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687735" y="1578025"/>
            <a:ext cx="7788920" cy="4377481"/>
          </a:xfrm>
          <a:custGeom>
            <a:avLst/>
            <a:gdLst/>
            <a:ahLst/>
            <a:cxnLst/>
            <a:rect l="l" t="t" r="r" b="b"/>
            <a:pathLst>
              <a:path w="7788920" h="4377481">
                <a:moveTo>
                  <a:pt x="0" y="0"/>
                </a:moveTo>
                <a:lnTo>
                  <a:pt x="7788920" y="0"/>
                </a:lnTo>
                <a:lnTo>
                  <a:pt x="7788920" y="4377481"/>
                </a:lnTo>
                <a:lnTo>
                  <a:pt x="0" y="4377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" b="-29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687735" y="6176516"/>
            <a:ext cx="7817197" cy="3572619"/>
          </a:xfrm>
          <a:custGeom>
            <a:avLst/>
            <a:gdLst/>
            <a:ahLst/>
            <a:cxnLst/>
            <a:rect l="l" t="t" r="r" b="b"/>
            <a:pathLst>
              <a:path w="7817197" h="3572619">
                <a:moveTo>
                  <a:pt x="0" y="0"/>
                </a:moveTo>
                <a:lnTo>
                  <a:pt x="7817197" y="0"/>
                </a:lnTo>
                <a:lnTo>
                  <a:pt x="7817197" y="3572619"/>
                </a:lnTo>
                <a:lnTo>
                  <a:pt x="0" y="3572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" r="-28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76572" y="484435"/>
            <a:ext cx="5074592" cy="68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 b="1" spc="-79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Screenshots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676572" y="1552872"/>
            <a:ext cx="5949851" cy="3359498"/>
          </a:xfrm>
          <a:custGeom>
            <a:avLst/>
            <a:gdLst/>
            <a:ahLst/>
            <a:cxnLst/>
            <a:rect l="l" t="t" r="r" b="b"/>
            <a:pathLst>
              <a:path w="5949851" h="3359498">
                <a:moveTo>
                  <a:pt x="0" y="0"/>
                </a:moveTo>
                <a:lnTo>
                  <a:pt x="5949852" y="0"/>
                </a:lnTo>
                <a:lnTo>
                  <a:pt x="5949852" y="3359498"/>
                </a:lnTo>
                <a:lnTo>
                  <a:pt x="0" y="3359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" b="-14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676572" y="5129807"/>
            <a:ext cx="5971282" cy="2696319"/>
          </a:xfrm>
          <a:custGeom>
            <a:avLst/>
            <a:gdLst/>
            <a:ahLst/>
            <a:cxnLst/>
            <a:rect l="l" t="t" r="r" b="b"/>
            <a:pathLst>
              <a:path w="5971282" h="2696319">
                <a:moveTo>
                  <a:pt x="0" y="0"/>
                </a:moveTo>
                <a:lnTo>
                  <a:pt x="5971283" y="0"/>
                </a:lnTo>
                <a:lnTo>
                  <a:pt x="5971283" y="2696319"/>
                </a:lnTo>
                <a:lnTo>
                  <a:pt x="0" y="2696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" r="-21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676572" y="8043565"/>
            <a:ext cx="6068020" cy="1711375"/>
          </a:xfrm>
          <a:custGeom>
            <a:avLst/>
            <a:gdLst/>
            <a:ahLst/>
            <a:cxnLst/>
            <a:rect l="l" t="t" r="r" b="b"/>
            <a:pathLst>
              <a:path w="6068020" h="1711375">
                <a:moveTo>
                  <a:pt x="0" y="0"/>
                </a:moveTo>
                <a:lnTo>
                  <a:pt x="6068020" y="0"/>
                </a:lnTo>
                <a:lnTo>
                  <a:pt x="6068020" y="1711375"/>
                </a:lnTo>
                <a:lnTo>
                  <a:pt x="0" y="1711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6" b="-96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10791" y="442615"/>
            <a:ext cx="4581525" cy="61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562" b="1" spc="-72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Screenshots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610791" y="1402259"/>
            <a:ext cx="5856685" cy="2804666"/>
          </a:xfrm>
          <a:custGeom>
            <a:avLst/>
            <a:gdLst/>
            <a:ahLst/>
            <a:cxnLst/>
            <a:rect l="l" t="t" r="r" b="b"/>
            <a:pathLst>
              <a:path w="5856685" h="2804666">
                <a:moveTo>
                  <a:pt x="0" y="0"/>
                </a:moveTo>
                <a:lnTo>
                  <a:pt x="5856685" y="0"/>
                </a:lnTo>
                <a:lnTo>
                  <a:pt x="5856685" y="2804666"/>
                </a:lnTo>
                <a:lnTo>
                  <a:pt x="0" y="2804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" r="-87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610791" y="4403229"/>
            <a:ext cx="5895380" cy="2694235"/>
          </a:xfrm>
          <a:custGeom>
            <a:avLst/>
            <a:gdLst/>
            <a:ahLst/>
            <a:cxnLst/>
            <a:rect l="l" t="t" r="r" b="b"/>
            <a:pathLst>
              <a:path w="5895380" h="2694235">
                <a:moveTo>
                  <a:pt x="0" y="0"/>
                </a:moveTo>
                <a:lnTo>
                  <a:pt x="5895380" y="0"/>
                </a:lnTo>
                <a:lnTo>
                  <a:pt x="5895380" y="2694235"/>
                </a:lnTo>
                <a:lnTo>
                  <a:pt x="0" y="2694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" b="-19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610791" y="7293769"/>
            <a:ext cx="3577977" cy="2512367"/>
          </a:xfrm>
          <a:custGeom>
            <a:avLst/>
            <a:gdLst/>
            <a:ahLst/>
            <a:cxnLst/>
            <a:rect l="l" t="t" r="r" b="b"/>
            <a:pathLst>
              <a:path w="3577977" h="2512367">
                <a:moveTo>
                  <a:pt x="0" y="0"/>
                </a:moveTo>
                <a:lnTo>
                  <a:pt x="3577978" y="0"/>
                </a:lnTo>
                <a:lnTo>
                  <a:pt x="3577978" y="2512367"/>
                </a:lnTo>
                <a:lnTo>
                  <a:pt x="0" y="2512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" r="-3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6536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079724"/>
            <a:ext cx="7886402" cy="85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400" b="1" spc="-117" dirty="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Results and Discussions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7475" y="3638996"/>
            <a:ext cx="16313051" cy="3733800"/>
            <a:chOff x="0" y="0"/>
            <a:chExt cx="21750735" cy="497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50782" cy="4978400"/>
            </a:xfrm>
            <a:custGeom>
              <a:avLst/>
              <a:gdLst/>
              <a:ahLst/>
              <a:cxnLst/>
              <a:rect l="l" t="t" r="r" b="b"/>
              <a:pathLst>
                <a:path w="21750782" h="4978400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21585301" y="0"/>
                  </a:lnTo>
                  <a:lnTo>
                    <a:pt x="21585301" y="6350"/>
                  </a:lnTo>
                  <a:lnTo>
                    <a:pt x="21585301" y="0"/>
                  </a:lnTo>
                  <a:cubicBezTo>
                    <a:pt x="21676613" y="0"/>
                    <a:pt x="21750782" y="73914"/>
                    <a:pt x="21750782" y="165100"/>
                  </a:cubicBezTo>
                  <a:lnTo>
                    <a:pt x="21744432" y="165100"/>
                  </a:lnTo>
                  <a:lnTo>
                    <a:pt x="21750782" y="165100"/>
                  </a:lnTo>
                  <a:lnTo>
                    <a:pt x="21750782" y="4813300"/>
                  </a:lnTo>
                  <a:lnTo>
                    <a:pt x="21744432" y="4813300"/>
                  </a:lnTo>
                  <a:lnTo>
                    <a:pt x="21750782" y="4813300"/>
                  </a:lnTo>
                  <a:cubicBezTo>
                    <a:pt x="21750782" y="4904486"/>
                    <a:pt x="21676740" y="4978400"/>
                    <a:pt x="21585301" y="4978400"/>
                  </a:cubicBezTo>
                  <a:lnTo>
                    <a:pt x="21585301" y="4972050"/>
                  </a:lnTo>
                  <a:lnTo>
                    <a:pt x="21585301" y="4978400"/>
                  </a:lnTo>
                  <a:lnTo>
                    <a:pt x="165481" y="4978400"/>
                  </a:lnTo>
                  <a:lnTo>
                    <a:pt x="165481" y="4972050"/>
                  </a:lnTo>
                  <a:lnTo>
                    <a:pt x="165481" y="4978400"/>
                  </a:lnTo>
                  <a:cubicBezTo>
                    <a:pt x="74041" y="4978400"/>
                    <a:pt x="0" y="4904486"/>
                    <a:pt x="0" y="481330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13300"/>
                  </a:lnTo>
                  <a:lnTo>
                    <a:pt x="6350" y="4813300"/>
                  </a:lnTo>
                  <a:lnTo>
                    <a:pt x="12700" y="4813300"/>
                  </a:lnTo>
                  <a:cubicBezTo>
                    <a:pt x="12700" y="4897501"/>
                    <a:pt x="81026" y="4965700"/>
                    <a:pt x="165481" y="4965700"/>
                  </a:cubicBezTo>
                  <a:lnTo>
                    <a:pt x="21585301" y="4965700"/>
                  </a:lnTo>
                  <a:cubicBezTo>
                    <a:pt x="21669629" y="4965700"/>
                    <a:pt x="21738082" y="4897374"/>
                    <a:pt x="21738082" y="4813300"/>
                  </a:cubicBezTo>
                  <a:lnTo>
                    <a:pt x="21738082" y="165100"/>
                  </a:lnTo>
                  <a:cubicBezTo>
                    <a:pt x="21738082" y="80899"/>
                    <a:pt x="21669756" y="12700"/>
                    <a:pt x="2158530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01762" y="3653284"/>
            <a:ext cx="16284476" cy="1266528"/>
            <a:chOff x="0" y="0"/>
            <a:chExt cx="21712635" cy="1688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12682" cy="1688719"/>
            </a:xfrm>
            <a:custGeom>
              <a:avLst/>
              <a:gdLst/>
              <a:ahLst/>
              <a:cxnLst/>
              <a:rect l="l" t="t" r="r" b="b"/>
              <a:pathLst>
                <a:path w="21712682" h="1688719">
                  <a:moveTo>
                    <a:pt x="0" y="0"/>
                  </a:moveTo>
                  <a:lnTo>
                    <a:pt x="21712682" y="0"/>
                  </a:lnTo>
                  <a:lnTo>
                    <a:pt x="21712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578" y="3747195"/>
            <a:ext cx="419784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Reduction in Reported Cyberbullying Incidents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59984" y="3747195"/>
            <a:ext cx="3849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 dirty="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Precision Score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85984" y="3747195"/>
            <a:ext cx="325516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AUC Score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7712" y="3747195"/>
            <a:ext cx="268500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F1 Score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01762" y="4919811"/>
            <a:ext cx="16284476" cy="812899"/>
            <a:chOff x="0" y="0"/>
            <a:chExt cx="21712635" cy="10838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85578" y="5013722"/>
            <a:ext cx="419784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Random Forest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59984" y="5013722"/>
            <a:ext cx="3849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0.959905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85984" y="5013722"/>
            <a:ext cx="325516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0.975699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17712" y="5013722"/>
            <a:ext cx="268500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0.959439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01762" y="5732710"/>
            <a:ext cx="16284476" cy="812899"/>
            <a:chOff x="0" y="0"/>
            <a:chExt cx="21712635" cy="10838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85578" y="5826621"/>
            <a:ext cx="419784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Decision Tree Classifier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59984" y="5826621"/>
            <a:ext cx="3849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0.953869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85984" y="5826621"/>
            <a:ext cx="325516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0.943126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17712" y="5826621"/>
            <a:ext cx="268500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0.9546197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01762" y="6545610"/>
            <a:ext cx="16284476" cy="812899"/>
            <a:chOff x="0" y="0"/>
            <a:chExt cx="21712635" cy="10838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85578" y="6639520"/>
            <a:ext cx="419784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Logistic Regression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059984" y="6639520"/>
            <a:ext cx="3849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0.926923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85984" y="6639520"/>
            <a:ext cx="325516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0.948744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317712" y="6639520"/>
            <a:ext cx="268500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0.922598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2662684"/>
            <a:ext cx="7442746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999160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u="sng" spc="-45">
                <a:solidFill>
                  <a:srgbClr val="876CD4"/>
                </a:solidFill>
                <a:latin typeface="Inter"/>
                <a:ea typeface="Inter"/>
                <a:cs typeface="Inter"/>
                <a:sym typeface="Inter"/>
                <a:hlinkClick r:id="rId5" tooltip="https://dspace.bracu.ac.bd/xmlui/bitstream/handle/10361/6420/13101123,%2013101258,%2013101283,%2013101290%20&amp;%2013101002_CSE.pdf?sequence=1"/>
              </a:rPr>
              <a:t>CYBERBULLYING DETECTION USING SENTIMENT ANALYSIS IN SOCIAL MEDIA Research Paper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005536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u="sng" spc="-45">
                <a:solidFill>
                  <a:srgbClr val="876CD4"/>
                </a:solidFill>
                <a:latin typeface="Inter"/>
                <a:ea typeface="Inter"/>
                <a:cs typeface="Inter"/>
                <a:sym typeface="Inter"/>
                <a:hlinkClick r:id="rId6" tooltip="https://arxiv.org/pdf/1907.10855"/>
              </a:rPr>
              <a:t>Machine Learning and Semantic Analysis of In- game Chat for Cyber Bullying by Dr Shane Murnion, Prof William J Buchanan, Adrian Smales, and Dr Gordon Russell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465540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u="sng" spc="-45">
                <a:solidFill>
                  <a:srgbClr val="876CD4"/>
                </a:solidFill>
                <a:latin typeface="Inter"/>
                <a:ea typeface="Inter"/>
                <a:cs typeface="Inter"/>
                <a:sym typeface="Inter"/>
                <a:hlinkClick r:id="rId7" tooltip="https://youtu.be/fLvJ8VdHLA0?si=E78tiU7HDzjWPs2H"/>
              </a:rPr>
              <a:t>IBM Technology Youtube Channel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018287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u="sng" spc="-45">
                <a:solidFill>
                  <a:srgbClr val="876CD4"/>
                </a:solidFill>
                <a:latin typeface="Inter"/>
                <a:ea typeface="Inter"/>
                <a:cs typeface="Inter"/>
                <a:sym typeface="Inter"/>
                <a:hlinkClick r:id="rId8" tooltip="https://youtube.com/playlist?list=PLBqhYPan65gjLFkhVcXRLMzeiGUkNhKIU&amp;si=sZrQ9b0RylanjCRA"/>
              </a:rPr>
              <a:t>Devvrat Rana Youtube Channel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582936"/>
            <a:ext cx="7442746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7475" y="3461146"/>
            <a:ext cx="647402" cy="647402"/>
            <a:chOff x="0" y="0"/>
            <a:chExt cx="863203" cy="863203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20092" y="3599557"/>
            <a:ext cx="182166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3632" y="3437334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The Rise of Gaming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4015382"/>
            <a:ext cx="4324052" cy="462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Gaming has experienced a remarkable growth in popularity, with millions of players worldwide engaging in a wide variety of games across various platforms. This growth has led to the formation of variety of online communities, where players can connect, compete, and share their passion for gaming.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16440" y="3461146"/>
            <a:ext cx="647403" cy="647402"/>
            <a:chOff x="0" y="0"/>
            <a:chExt cx="863203" cy="8632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717952" y="3599557"/>
            <a:ext cx="244228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42598" y="3437334"/>
            <a:ext cx="4324052" cy="9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The Dark Side of Online Interactions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42598" y="4480471"/>
            <a:ext cx="4324052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However, the lack of face to face interaction in online gaming environments have also enabled the act of cyberbullying, a concerning problem where individuals engage in abusive, harassing, or threatening behavior towards others.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45404" y="3461146"/>
            <a:ext cx="647402" cy="647402"/>
            <a:chOff x="0" y="0"/>
            <a:chExt cx="863203" cy="863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247215" y="3599557"/>
            <a:ext cx="243780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71561" y="3437334"/>
            <a:ext cx="4250680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The Need for Intervention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71561" y="4015382"/>
            <a:ext cx="4324052" cy="462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Addressing cyberbullying in gaming platforms is crucial, as it can have direct effects on player's mental health , inner peace , and overall gaming experience. Developing effective solutions to detect and reduce such behavior is essential for building a safe gaming community.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254770"/>
            <a:ext cx="7442746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Problem Definition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2931914"/>
            <a:ext cx="3982790" cy="416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400" b="1" spc="-58" dirty="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Growth of Cyberbullying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623370"/>
            <a:ext cx="4972645" cy="31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000" spc="-45" dirty="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Cyberbullying has become an important issue within gaming platforms, with many reports of players experiencing abusive, harassing, or threatening behavior from other players . This problem not only affects individual players but also affects the overall gaming community.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2931914"/>
            <a:ext cx="4972645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400" b="1" spc="-58" dirty="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Limitations of Current Approaches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4088458"/>
            <a:ext cx="4972645" cy="40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000" spc="-45" dirty="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Existing methods for addressing cyberbullying, such as manual moderation or keyword-based filtering, have proven to be insufficient in keeping up with the scale and complexity of the problem. There is a need for more advanced, automated solutions that can effectively detect and respond to cyberbullying incidents in real-time.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2931914"/>
            <a:ext cx="4972645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400" b="1" spc="-58" dirty="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Importance of Player Experience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4088458"/>
            <a:ext cx="4972645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000" spc="-45" dirty="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gaming experience is to reduce the stress but the presence of cyberbullying can make the players more stressful and it also ruins their enjoyment . Effective solutions are needed to ensure a safe and inclusive environment for all players, regardless of their skill level or background.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897261"/>
            <a:ext cx="7442746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Objective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7475" y="3456534"/>
            <a:ext cx="5254973" cy="4871294"/>
            <a:chOff x="0" y="0"/>
            <a:chExt cx="7006630" cy="6495058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6993890" cy="6482334"/>
            </a:xfrm>
            <a:custGeom>
              <a:avLst/>
              <a:gdLst/>
              <a:ahLst/>
              <a:cxnLst/>
              <a:rect l="l" t="t" r="r" b="b"/>
              <a:pathLst>
                <a:path w="6993890" h="648233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6323584"/>
                  </a:lnTo>
                  <a:cubicBezTo>
                    <a:pt x="6993890" y="6411214"/>
                    <a:pt x="6922770" y="6482334"/>
                    <a:pt x="6835140" y="6482334"/>
                  </a:cubicBezTo>
                  <a:lnTo>
                    <a:pt x="158750" y="6482334"/>
                  </a:lnTo>
                  <a:cubicBezTo>
                    <a:pt x="71120" y="6482334"/>
                    <a:pt x="0" y="6411214"/>
                    <a:pt x="0" y="632358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006590" cy="6495034"/>
            </a:xfrm>
            <a:custGeom>
              <a:avLst/>
              <a:gdLst/>
              <a:ahLst/>
              <a:cxnLst/>
              <a:rect l="l" t="t" r="r" b="b"/>
              <a:pathLst>
                <a:path w="7006590" h="649503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6329934"/>
                  </a:lnTo>
                  <a:lnTo>
                    <a:pt x="7000240" y="6329934"/>
                  </a:lnTo>
                  <a:lnTo>
                    <a:pt x="7006590" y="6329934"/>
                  </a:lnTo>
                  <a:cubicBezTo>
                    <a:pt x="7006590" y="6421120"/>
                    <a:pt x="6932676" y="6495034"/>
                    <a:pt x="6841490" y="6495034"/>
                  </a:cubicBezTo>
                  <a:lnTo>
                    <a:pt x="6841490" y="6488684"/>
                  </a:lnTo>
                  <a:lnTo>
                    <a:pt x="6841490" y="6495034"/>
                  </a:lnTo>
                  <a:lnTo>
                    <a:pt x="165100" y="6495034"/>
                  </a:lnTo>
                  <a:lnTo>
                    <a:pt x="165100" y="6488684"/>
                  </a:lnTo>
                  <a:lnTo>
                    <a:pt x="165100" y="6495034"/>
                  </a:lnTo>
                  <a:cubicBezTo>
                    <a:pt x="73914" y="6495034"/>
                    <a:pt x="0" y="6421120"/>
                    <a:pt x="0" y="632993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329934"/>
                  </a:lnTo>
                  <a:lnTo>
                    <a:pt x="6350" y="6329934"/>
                  </a:lnTo>
                  <a:lnTo>
                    <a:pt x="12700" y="6329934"/>
                  </a:lnTo>
                  <a:cubicBezTo>
                    <a:pt x="12700" y="6414135"/>
                    <a:pt x="80899" y="6482334"/>
                    <a:pt x="165100" y="6482334"/>
                  </a:cubicBezTo>
                  <a:lnTo>
                    <a:pt x="6841490" y="6482334"/>
                  </a:lnTo>
                  <a:cubicBezTo>
                    <a:pt x="6925691" y="6482334"/>
                    <a:pt x="6993890" y="6414135"/>
                    <a:pt x="6993890" y="632993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85280" y="3725764"/>
            <a:ext cx="4659362" cy="9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Automated Cyberbullying Detection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5280" y="4768900"/>
            <a:ext cx="4659362" cy="326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This project aims to build a system that automatically detects cyberbullying in gaming platforms. The system will analyze player communications to identify abusive or harassing behavior using NLP techniques.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516440" y="3456534"/>
            <a:ext cx="5254973" cy="4871294"/>
            <a:chOff x="0" y="0"/>
            <a:chExt cx="7006630" cy="6495058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6993890" cy="6482334"/>
            </a:xfrm>
            <a:custGeom>
              <a:avLst/>
              <a:gdLst/>
              <a:ahLst/>
              <a:cxnLst/>
              <a:rect l="l" t="t" r="r" b="b"/>
              <a:pathLst>
                <a:path w="6993890" h="648233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6323584"/>
                  </a:lnTo>
                  <a:cubicBezTo>
                    <a:pt x="6993890" y="6411214"/>
                    <a:pt x="6922770" y="6482334"/>
                    <a:pt x="6835140" y="6482334"/>
                  </a:cubicBezTo>
                  <a:lnTo>
                    <a:pt x="158750" y="6482334"/>
                  </a:lnTo>
                  <a:cubicBezTo>
                    <a:pt x="71120" y="6482334"/>
                    <a:pt x="0" y="6411214"/>
                    <a:pt x="0" y="632358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7006590" cy="6495034"/>
            </a:xfrm>
            <a:custGeom>
              <a:avLst/>
              <a:gdLst/>
              <a:ahLst/>
              <a:cxnLst/>
              <a:rect l="l" t="t" r="r" b="b"/>
              <a:pathLst>
                <a:path w="7006590" h="649503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6329934"/>
                  </a:lnTo>
                  <a:lnTo>
                    <a:pt x="7000240" y="6329934"/>
                  </a:lnTo>
                  <a:lnTo>
                    <a:pt x="7006590" y="6329934"/>
                  </a:lnTo>
                  <a:cubicBezTo>
                    <a:pt x="7006590" y="6421120"/>
                    <a:pt x="6932676" y="6495034"/>
                    <a:pt x="6841490" y="6495034"/>
                  </a:cubicBezTo>
                  <a:lnTo>
                    <a:pt x="6841490" y="6488684"/>
                  </a:lnTo>
                  <a:lnTo>
                    <a:pt x="6841490" y="6495034"/>
                  </a:lnTo>
                  <a:lnTo>
                    <a:pt x="165100" y="6495034"/>
                  </a:lnTo>
                  <a:lnTo>
                    <a:pt x="165100" y="6488684"/>
                  </a:lnTo>
                  <a:lnTo>
                    <a:pt x="165100" y="6495034"/>
                  </a:lnTo>
                  <a:cubicBezTo>
                    <a:pt x="73914" y="6495034"/>
                    <a:pt x="0" y="6421120"/>
                    <a:pt x="0" y="632993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329934"/>
                  </a:lnTo>
                  <a:lnTo>
                    <a:pt x="6350" y="6329934"/>
                  </a:lnTo>
                  <a:lnTo>
                    <a:pt x="12700" y="6329934"/>
                  </a:lnTo>
                  <a:cubicBezTo>
                    <a:pt x="12700" y="6414135"/>
                    <a:pt x="80899" y="6482334"/>
                    <a:pt x="165100" y="6482334"/>
                  </a:cubicBezTo>
                  <a:lnTo>
                    <a:pt x="6841490" y="6482334"/>
                  </a:lnTo>
                  <a:cubicBezTo>
                    <a:pt x="6925691" y="6482334"/>
                    <a:pt x="6993890" y="6414135"/>
                    <a:pt x="6993890" y="632993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814245" y="3725764"/>
            <a:ext cx="4659362" cy="9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Real-time warning and banning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14245" y="4768900"/>
            <a:ext cx="4659362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system will not only detect cyberbullying but also respond with appropriate warnings, and also banning the user from the game.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045404" y="3456534"/>
            <a:ext cx="5254973" cy="4871294"/>
            <a:chOff x="0" y="0"/>
            <a:chExt cx="7006630" cy="6495058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993890" cy="6482334"/>
            </a:xfrm>
            <a:custGeom>
              <a:avLst/>
              <a:gdLst/>
              <a:ahLst/>
              <a:cxnLst/>
              <a:rect l="l" t="t" r="r" b="b"/>
              <a:pathLst>
                <a:path w="6993890" h="648233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6323584"/>
                  </a:lnTo>
                  <a:cubicBezTo>
                    <a:pt x="6993890" y="6411214"/>
                    <a:pt x="6922770" y="6482334"/>
                    <a:pt x="6835140" y="6482334"/>
                  </a:cubicBezTo>
                  <a:lnTo>
                    <a:pt x="158750" y="6482334"/>
                  </a:lnTo>
                  <a:cubicBezTo>
                    <a:pt x="71120" y="6482334"/>
                    <a:pt x="0" y="6411214"/>
                    <a:pt x="0" y="632358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006590" cy="6495034"/>
            </a:xfrm>
            <a:custGeom>
              <a:avLst/>
              <a:gdLst/>
              <a:ahLst/>
              <a:cxnLst/>
              <a:rect l="l" t="t" r="r" b="b"/>
              <a:pathLst>
                <a:path w="7006590" h="649503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6329934"/>
                  </a:lnTo>
                  <a:lnTo>
                    <a:pt x="7000240" y="6329934"/>
                  </a:lnTo>
                  <a:lnTo>
                    <a:pt x="7006590" y="6329934"/>
                  </a:lnTo>
                  <a:cubicBezTo>
                    <a:pt x="7006590" y="6421120"/>
                    <a:pt x="6932676" y="6495034"/>
                    <a:pt x="6841490" y="6495034"/>
                  </a:cubicBezTo>
                  <a:lnTo>
                    <a:pt x="6841490" y="6488684"/>
                  </a:lnTo>
                  <a:lnTo>
                    <a:pt x="6841490" y="6495034"/>
                  </a:lnTo>
                  <a:lnTo>
                    <a:pt x="165100" y="6495034"/>
                  </a:lnTo>
                  <a:lnTo>
                    <a:pt x="165100" y="6488684"/>
                  </a:lnTo>
                  <a:lnTo>
                    <a:pt x="165100" y="6495034"/>
                  </a:lnTo>
                  <a:cubicBezTo>
                    <a:pt x="73914" y="6495034"/>
                    <a:pt x="0" y="6421120"/>
                    <a:pt x="0" y="632993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329934"/>
                  </a:lnTo>
                  <a:lnTo>
                    <a:pt x="6350" y="6329934"/>
                  </a:lnTo>
                  <a:lnTo>
                    <a:pt x="12700" y="6329934"/>
                  </a:lnTo>
                  <a:cubicBezTo>
                    <a:pt x="12700" y="6414135"/>
                    <a:pt x="80899" y="6482334"/>
                    <a:pt x="165100" y="6482334"/>
                  </a:cubicBezTo>
                  <a:lnTo>
                    <a:pt x="6841490" y="6482334"/>
                  </a:lnTo>
                  <a:cubicBezTo>
                    <a:pt x="6925691" y="6482334"/>
                    <a:pt x="6993890" y="6414135"/>
                    <a:pt x="6993890" y="632993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343210" y="3725764"/>
            <a:ext cx="4659362" cy="9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Building a Safer Gaming Environment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43210" y="4768900"/>
            <a:ext cx="4659362" cy="2807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goal is to create a safer gaming experience for all players. By detecting and reducing cyberbullying, the system will promote safety and respect within the gaming community.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724495"/>
            <a:ext cx="7442746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Approach and Ideas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98389" y="2146698"/>
            <a:ext cx="38100" cy="7349132"/>
            <a:chOff x="0" y="0"/>
            <a:chExt cx="50800" cy="97988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800" cy="9798812"/>
            </a:xfrm>
            <a:custGeom>
              <a:avLst/>
              <a:gdLst/>
              <a:ahLst/>
              <a:cxnLst/>
              <a:rect l="l" t="t" r="r" b="b"/>
              <a:pathLst>
                <a:path w="50800" h="979881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773412"/>
                  </a:lnTo>
                  <a:cubicBezTo>
                    <a:pt x="50800" y="9787382"/>
                    <a:pt x="39370" y="9798812"/>
                    <a:pt x="25400" y="9798812"/>
                  </a:cubicBezTo>
                  <a:cubicBezTo>
                    <a:pt x="11430" y="9798812"/>
                    <a:pt x="0" y="9787382"/>
                    <a:pt x="0" y="977341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98277" y="2765524"/>
            <a:ext cx="992237" cy="38100"/>
            <a:chOff x="0" y="0"/>
            <a:chExt cx="1322983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93738" y="2460872"/>
            <a:ext cx="647402" cy="647402"/>
            <a:chOff x="0" y="0"/>
            <a:chExt cx="863203" cy="86320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26356" y="2599284"/>
            <a:ext cx="182166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76860" y="2401640"/>
            <a:ext cx="4474220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Cyberbullying in Among 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6860" y="2979687"/>
            <a:ext cx="1431890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We observed a significant amount of cyberbullying in the popular game called "</a:t>
            </a:r>
            <a:r>
              <a:rPr lang="en-US" sz="2187" b="1" u="sng" spc="-45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Among Us</a:t>
            </a: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", especially during the COVID-19 pandemic. This behavior included players using profanity, abusive language, and personal attacks.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98277" y="5612160"/>
            <a:ext cx="992237" cy="38100"/>
            <a:chOff x="0" y="0"/>
            <a:chExt cx="1322983" cy="50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93738" y="5307509"/>
            <a:ext cx="647402" cy="647402"/>
            <a:chOff x="0" y="0"/>
            <a:chExt cx="863203" cy="863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95251" y="5445919"/>
            <a:ext cx="244227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76860" y="5248275"/>
            <a:ext cx="7264301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Developing a Cyberbullying Detection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76860" y="5826324"/>
            <a:ext cx="1431890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Motivated by this issue, we decided to create an NLP-based cyberbullying detection model that could identify and flag offensive messages in real-time.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98277" y="8005167"/>
            <a:ext cx="992237" cy="38100"/>
            <a:chOff x="0" y="0"/>
            <a:chExt cx="1322983" cy="50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93738" y="7700516"/>
            <a:ext cx="647402" cy="647402"/>
            <a:chOff x="0" y="0"/>
            <a:chExt cx="863203" cy="863203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295549" y="7838926"/>
            <a:ext cx="243780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976860" y="7641283"/>
            <a:ext cx="6375052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Integration with a Temporary Chat App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76860" y="8219331"/>
            <a:ext cx="1431890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We then integrated our model into a temporary chat app specifically designed for Among Us, allowing us to automatically detect and reduce cyberbullying within the gaming environment.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07405" y="667494"/>
            <a:ext cx="6806207" cy="89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12" b="1" spc="-10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907405" y="2084338"/>
            <a:ext cx="9968061" cy="7487394"/>
          </a:xfrm>
          <a:custGeom>
            <a:avLst/>
            <a:gdLst/>
            <a:ahLst/>
            <a:cxnLst/>
            <a:rect l="l" t="t" r="r" b="b"/>
            <a:pathLst>
              <a:path w="9968061" h="7487394">
                <a:moveTo>
                  <a:pt x="0" y="0"/>
                </a:moveTo>
                <a:lnTo>
                  <a:pt x="9968061" y="0"/>
                </a:lnTo>
                <a:lnTo>
                  <a:pt x="9968061" y="7487393"/>
                </a:lnTo>
                <a:lnTo>
                  <a:pt x="0" y="7487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" r="-2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421191"/>
            <a:ext cx="5447591" cy="113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Detailed Design</a:t>
            </a:r>
          </a:p>
        </p:txBody>
      </p:sp>
      <p:sp>
        <p:nvSpPr>
          <p:cNvPr id="6" name="Freeform 6"/>
          <p:cNvSpPr/>
          <p:nvPr/>
        </p:nvSpPr>
        <p:spPr>
          <a:xfrm>
            <a:off x="1314914" y="1723792"/>
            <a:ext cx="15240000" cy="7620000"/>
          </a:xfrm>
          <a:custGeom>
            <a:avLst/>
            <a:gdLst/>
            <a:ahLst/>
            <a:cxnLst/>
            <a:rect l="l" t="t" r="r" b="b"/>
            <a:pathLst>
              <a:path w="15240000" h="7620000">
                <a:moveTo>
                  <a:pt x="0" y="0"/>
                </a:moveTo>
                <a:lnTo>
                  <a:pt x="15240000" y="0"/>
                </a:lnTo>
                <a:lnTo>
                  <a:pt x="15240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06797" y="595759"/>
            <a:ext cx="6051054" cy="79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1" spc="-95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Technologies Used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02035" y="1846361"/>
            <a:ext cx="8231535" cy="2445841"/>
            <a:chOff x="0" y="0"/>
            <a:chExt cx="10975380" cy="3261122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10962640" cy="3248406"/>
            </a:xfrm>
            <a:custGeom>
              <a:avLst/>
              <a:gdLst/>
              <a:ahLst/>
              <a:cxnLst/>
              <a:rect l="l" t="t" r="r" b="b"/>
              <a:pathLst>
                <a:path w="10962640" h="3248406">
                  <a:moveTo>
                    <a:pt x="0" y="129032"/>
                  </a:moveTo>
                  <a:cubicBezTo>
                    <a:pt x="0" y="57785"/>
                    <a:pt x="57912" y="0"/>
                    <a:pt x="129413" y="0"/>
                  </a:cubicBezTo>
                  <a:lnTo>
                    <a:pt x="10833227" y="0"/>
                  </a:lnTo>
                  <a:cubicBezTo>
                    <a:pt x="10904728" y="0"/>
                    <a:pt x="10962640" y="57785"/>
                    <a:pt x="10962640" y="129032"/>
                  </a:cubicBezTo>
                  <a:lnTo>
                    <a:pt x="10962640" y="3119374"/>
                  </a:lnTo>
                  <a:cubicBezTo>
                    <a:pt x="10962640" y="3190621"/>
                    <a:pt x="10904728" y="3248406"/>
                    <a:pt x="10833227" y="3248406"/>
                  </a:cubicBezTo>
                  <a:lnTo>
                    <a:pt x="129413" y="3248406"/>
                  </a:lnTo>
                  <a:cubicBezTo>
                    <a:pt x="57912" y="3248406"/>
                    <a:pt x="0" y="3190621"/>
                    <a:pt x="0" y="311937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975340" cy="3261106"/>
            </a:xfrm>
            <a:custGeom>
              <a:avLst/>
              <a:gdLst/>
              <a:ahLst/>
              <a:cxnLst/>
              <a:rect l="l" t="t" r="r" b="b"/>
              <a:pathLst>
                <a:path w="10975340" h="3261106">
                  <a:moveTo>
                    <a:pt x="0" y="135382"/>
                  </a:moveTo>
                  <a:cubicBezTo>
                    <a:pt x="0" y="60579"/>
                    <a:pt x="60833" y="0"/>
                    <a:pt x="135763" y="0"/>
                  </a:cubicBezTo>
                  <a:lnTo>
                    <a:pt x="10839577" y="0"/>
                  </a:lnTo>
                  <a:lnTo>
                    <a:pt x="10839577" y="6350"/>
                  </a:lnTo>
                  <a:lnTo>
                    <a:pt x="10839577" y="0"/>
                  </a:lnTo>
                  <a:cubicBezTo>
                    <a:pt x="10914507" y="0"/>
                    <a:pt x="10975340" y="60579"/>
                    <a:pt x="10975340" y="135382"/>
                  </a:cubicBezTo>
                  <a:lnTo>
                    <a:pt x="10968990" y="135382"/>
                  </a:lnTo>
                  <a:lnTo>
                    <a:pt x="10975340" y="135382"/>
                  </a:lnTo>
                  <a:lnTo>
                    <a:pt x="10975340" y="3125724"/>
                  </a:lnTo>
                  <a:lnTo>
                    <a:pt x="10968990" y="3125724"/>
                  </a:lnTo>
                  <a:lnTo>
                    <a:pt x="10975340" y="3125724"/>
                  </a:lnTo>
                  <a:cubicBezTo>
                    <a:pt x="10975340" y="3200527"/>
                    <a:pt x="10914507" y="3261106"/>
                    <a:pt x="10839577" y="3261106"/>
                  </a:cubicBezTo>
                  <a:lnTo>
                    <a:pt x="10839577" y="3254756"/>
                  </a:lnTo>
                  <a:lnTo>
                    <a:pt x="10839577" y="3261106"/>
                  </a:lnTo>
                  <a:lnTo>
                    <a:pt x="135763" y="3261106"/>
                  </a:lnTo>
                  <a:lnTo>
                    <a:pt x="135763" y="3254756"/>
                  </a:lnTo>
                  <a:lnTo>
                    <a:pt x="135763" y="3261106"/>
                  </a:lnTo>
                  <a:cubicBezTo>
                    <a:pt x="60833" y="3261106"/>
                    <a:pt x="0" y="3200527"/>
                    <a:pt x="0" y="3125724"/>
                  </a:cubicBezTo>
                  <a:lnTo>
                    <a:pt x="0" y="135382"/>
                  </a:lnTo>
                  <a:lnTo>
                    <a:pt x="6350" y="135382"/>
                  </a:lnTo>
                  <a:lnTo>
                    <a:pt x="0" y="135382"/>
                  </a:lnTo>
                  <a:moveTo>
                    <a:pt x="12700" y="135382"/>
                  </a:moveTo>
                  <a:lnTo>
                    <a:pt x="12700" y="3125724"/>
                  </a:lnTo>
                  <a:lnTo>
                    <a:pt x="6350" y="3125724"/>
                  </a:lnTo>
                  <a:lnTo>
                    <a:pt x="12700" y="3125724"/>
                  </a:lnTo>
                  <a:cubicBezTo>
                    <a:pt x="12700" y="3193542"/>
                    <a:pt x="67818" y="3248406"/>
                    <a:pt x="135763" y="3248406"/>
                  </a:cubicBezTo>
                  <a:lnTo>
                    <a:pt x="10839577" y="3248406"/>
                  </a:lnTo>
                  <a:cubicBezTo>
                    <a:pt x="10907522" y="3248406"/>
                    <a:pt x="10962640" y="3193415"/>
                    <a:pt x="10962640" y="3125724"/>
                  </a:cubicBezTo>
                  <a:lnTo>
                    <a:pt x="10962640" y="135382"/>
                  </a:lnTo>
                  <a:cubicBezTo>
                    <a:pt x="10962640" y="67564"/>
                    <a:pt x="10907522" y="12700"/>
                    <a:pt x="10839577" y="12700"/>
                  </a:cubicBezTo>
                  <a:lnTo>
                    <a:pt x="135763" y="12700"/>
                  </a:lnTo>
                  <a:lnTo>
                    <a:pt x="135763" y="6350"/>
                  </a:lnTo>
                  <a:lnTo>
                    <a:pt x="135763" y="12700"/>
                  </a:lnTo>
                  <a:cubicBezTo>
                    <a:pt x="67818" y="12700"/>
                    <a:pt x="12700" y="67691"/>
                    <a:pt x="12700" y="13538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9" name="Freeform 9" descr="preencoded.png"/>
          <p:cNvSpPr/>
          <p:nvPr/>
        </p:nvSpPr>
        <p:spPr>
          <a:xfrm>
            <a:off x="1046709" y="2091035"/>
            <a:ext cx="1498253" cy="1268016"/>
          </a:xfrm>
          <a:custGeom>
            <a:avLst/>
            <a:gdLst/>
            <a:ahLst/>
            <a:cxnLst/>
            <a:rect l="l" t="t" r="r" b="b"/>
            <a:pathLst>
              <a:path w="1498253" h="1268016">
                <a:moveTo>
                  <a:pt x="0" y="0"/>
                </a:moveTo>
                <a:lnTo>
                  <a:pt x="1498252" y="0"/>
                </a:lnTo>
                <a:lnTo>
                  <a:pt x="1498252" y="1268016"/>
                </a:lnTo>
                <a:lnTo>
                  <a:pt x="0" y="1268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" b="-4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46709" y="3599260"/>
            <a:ext cx="3025527" cy="3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 spc="-4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Python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254430" y="1846361"/>
            <a:ext cx="8231535" cy="2445841"/>
            <a:chOff x="0" y="0"/>
            <a:chExt cx="10975380" cy="3261122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0962640" cy="3248406"/>
            </a:xfrm>
            <a:custGeom>
              <a:avLst/>
              <a:gdLst/>
              <a:ahLst/>
              <a:cxnLst/>
              <a:rect l="l" t="t" r="r" b="b"/>
              <a:pathLst>
                <a:path w="10962640" h="3248406">
                  <a:moveTo>
                    <a:pt x="0" y="129032"/>
                  </a:moveTo>
                  <a:cubicBezTo>
                    <a:pt x="0" y="57785"/>
                    <a:pt x="57912" y="0"/>
                    <a:pt x="129413" y="0"/>
                  </a:cubicBezTo>
                  <a:lnTo>
                    <a:pt x="10833227" y="0"/>
                  </a:lnTo>
                  <a:cubicBezTo>
                    <a:pt x="10904728" y="0"/>
                    <a:pt x="10962640" y="57785"/>
                    <a:pt x="10962640" y="129032"/>
                  </a:cubicBezTo>
                  <a:lnTo>
                    <a:pt x="10962640" y="3119374"/>
                  </a:lnTo>
                  <a:cubicBezTo>
                    <a:pt x="10962640" y="3190621"/>
                    <a:pt x="10904728" y="3248406"/>
                    <a:pt x="10833227" y="3248406"/>
                  </a:cubicBezTo>
                  <a:lnTo>
                    <a:pt x="129413" y="3248406"/>
                  </a:lnTo>
                  <a:cubicBezTo>
                    <a:pt x="57912" y="3248406"/>
                    <a:pt x="0" y="3190621"/>
                    <a:pt x="0" y="311937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975340" cy="3261106"/>
            </a:xfrm>
            <a:custGeom>
              <a:avLst/>
              <a:gdLst/>
              <a:ahLst/>
              <a:cxnLst/>
              <a:rect l="l" t="t" r="r" b="b"/>
              <a:pathLst>
                <a:path w="10975340" h="3261106">
                  <a:moveTo>
                    <a:pt x="0" y="135382"/>
                  </a:moveTo>
                  <a:cubicBezTo>
                    <a:pt x="0" y="60579"/>
                    <a:pt x="60833" y="0"/>
                    <a:pt x="135763" y="0"/>
                  </a:cubicBezTo>
                  <a:lnTo>
                    <a:pt x="10839577" y="0"/>
                  </a:lnTo>
                  <a:lnTo>
                    <a:pt x="10839577" y="6350"/>
                  </a:lnTo>
                  <a:lnTo>
                    <a:pt x="10839577" y="0"/>
                  </a:lnTo>
                  <a:cubicBezTo>
                    <a:pt x="10914507" y="0"/>
                    <a:pt x="10975340" y="60579"/>
                    <a:pt x="10975340" y="135382"/>
                  </a:cubicBezTo>
                  <a:lnTo>
                    <a:pt x="10968990" y="135382"/>
                  </a:lnTo>
                  <a:lnTo>
                    <a:pt x="10975340" y="135382"/>
                  </a:lnTo>
                  <a:lnTo>
                    <a:pt x="10975340" y="3125724"/>
                  </a:lnTo>
                  <a:lnTo>
                    <a:pt x="10968990" y="3125724"/>
                  </a:lnTo>
                  <a:lnTo>
                    <a:pt x="10975340" y="3125724"/>
                  </a:lnTo>
                  <a:cubicBezTo>
                    <a:pt x="10975340" y="3200527"/>
                    <a:pt x="10914507" y="3261106"/>
                    <a:pt x="10839577" y="3261106"/>
                  </a:cubicBezTo>
                  <a:lnTo>
                    <a:pt x="10839577" y="3254756"/>
                  </a:lnTo>
                  <a:lnTo>
                    <a:pt x="10839577" y="3261106"/>
                  </a:lnTo>
                  <a:lnTo>
                    <a:pt x="135763" y="3261106"/>
                  </a:lnTo>
                  <a:lnTo>
                    <a:pt x="135763" y="3254756"/>
                  </a:lnTo>
                  <a:lnTo>
                    <a:pt x="135763" y="3261106"/>
                  </a:lnTo>
                  <a:cubicBezTo>
                    <a:pt x="60833" y="3261106"/>
                    <a:pt x="0" y="3200527"/>
                    <a:pt x="0" y="3125724"/>
                  </a:cubicBezTo>
                  <a:lnTo>
                    <a:pt x="0" y="135382"/>
                  </a:lnTo>
                  <a:lnTo>
                    <a:pt x="6350" y="135382"/>
                  </a:lnTo>
                  <a:lnTo>
                    <a:pt x="0" y="135382"/>
                  </a:lnTo>
                  <a:moveTo>
                    <a:pt x="12700" y="135382"/>
                  </a:moveTo>
                  <a:lnTo>
                    <a:pt x="12700" y="3125724"/>
                  </a:lnTo>
                  <a:lnTo>
                    <a:pt x="6350" y="3125724"/>
                  </a:lnTo>
                  <a:lnTo>
                    <a:pt x="12700" y="3125724"/>
                  </a:lnTo>
                  <a:cubicBezTo>
                    <a:pt x="12700" y="3193542"/>
                    <a:pt x="67818" y="3248406"/>
                    <a:pt x="135763" y="3248406"/>
                  </a:cubicBezTo>
                  <a:lnTo>
                    <a:pt x="10839577" y="3248406"/>
                  </a:lnTo>
                  <a:cubicBezTo>
                    <a:pt x="10907522" y="3248406"/>
                    <a:pt x="10962640" y="3193415"/>
                    <a:pt x="10962640" y="3125724"/>
                  </a:cubicBezTo>
                  <a:lnTo>
                    <a:pt x="10962640" y="135382"/>
                  </a:lnTo>
                  <a:cubicBezTo>
                    <a:pt x="10962640" y="67564"/>
                    <a:pt x="10907522" y="12700"/>
                    <a:pt x="10839577" y="12700"/>
                  </a:cubicBezTo>
                  <a:lnTo>
                    <a:pt x="135763" y="12700"/>
                  </a:lnTo>
                  <a:lnTo>
                    <a:pt x="135763" y="6350"/>
                  </a:lnTo>
                  <a:lnTo>
                    <a:pt x="135763" y="12700"/>
                  </a:lnTo>
                  <a:cubicBezTo>
                    <a:pt x="67818" y="12700"/>
                    <a:pt x="12700" y="67691"/>
                    <a:pt x="12700" y="13538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4" name="Freeform 14" descr="preencoded.png"/>
          <p:cNvSpPr/>
          <p:nvPr/>
        </p:nvSpPr>
        <p:spPr>
          <a:xfrm>
            <a:off x="9499104" y="2091035"/>
            <a:ext cx="1319064" cy="1319064"/>
          </a:xfrm>
          <a:custGeom>
            <a:avLst/>
            <a:gdLst/>
            <a:ahLst/>
            <a:cxnLst/>
            <a:rect l="l" t="t" r="r" b="b"/>
            <a:pathLst>
              <a:path w="1319064" h="1319064">
                <a:moveTo>
                  <a:pt x="0" y="0"/>
                </a:moveTo>
                <a:lnTo>
                  <a:pt x="1319063" y="0"/>
                </a:lnTo>
                <a:lnTo>
                  <a:pt x="1319063" y="1319064"/>
                </a:lnTo>
                <a:lnTo>
                  <a:pt x="0" y="131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499104" y="3650307"/>
            <a:ext cx="3025528" cy="3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 spc="-4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React.js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02035" y="4513064"/>
            <a:ext cx="8231535" cy="2458641"/>
            <a:chOff x="0" y="0"/>
            <a:chExt cx="10975380" cy="3278188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10962640" cy="3265551"/>
            </a:xfrm>
            <a:custGeom>
              <a:avLst/>
              <a:gdLst/>
              <a:ahLst/>
              <a:cxnLst/>
              <a:rect l="l" t="t" r="r" b="b"/>
              <a:pathLst>
                <a:path w="10962640" h="3265551">
                  <a:moveTo>
                    <a:pt x="0" y="129032"/>
                  </a:moveTo>
                  <a:cubicBezTo>
                    <a:pt x="0" y="57785"/>
                    <a:pt x="57912" y="0"/>
                    <a:pt x="129413" y="0"/>
                  </a:cubicBezTo>
                  <a:lnTo>
                    <a:pt x="10833227" y="0"/>
                  </a:lnTo>
                  <a:cubicBezTo>
                    <a:pt x="10904728" y="0"/>
                    <a:pt x="10962640" y="57785"/>
                    <a:pt x="10962640" y="129032"/>
                  </a:cubicBezTo>
                  <a:lnTo>
                    <a:pt x="10962640" y="3136392"/>
                  </a:lnTo>
                  <a:cubicBezTo>
                    <a:pt x="10962640" y="3207639"/>
                    <a:pt x="10904728" y="3265424"/>
                    <a:pt x="10833227" y="3265424"/>
                  </a:cubicBezTo>
                  <a:lnTo>
                    <a:pt x="129413" y="3265424"/>
                  </a:lnTo>
                  <a:cubicBezTo>
                    <a:pt x="57912" y="3265551"/>
                    <a:pt x="0" y="3207639"/>
                    <a:pt x="0" y="313639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975340" cy="3278251"/>
            </a:xfrm>
            <a:custGeom>
              <a:avLst/>
              <a:gdLst/>
              <a:ahLst/>
              <a:cxnLst/>
              <a:rect l="l" t="t" r="r" b="b"/>
              <a:pathLst>
                <a:path w="10975340" h="3278251">
                  <a:moveTo>
                    <a:pt x="0" y="135382"/>
                  </a:moveTo>
                  <a:cubicBezTo>
                    <a:pt x="0" y="60579"/>
                    <a:pt x="60833" y="0"/>
                    <a:pt x="135763" y="0"/>
                  </a:cubicBezTo>
                  <a:lnTo>
                    <a:pt x="10839577" y="0"/>
                  </a:lnTo>
                  <a:lnTo>
                    <a:pt x="10839577" y="6350"/>
                  </a:lnTo>
                  <a:lnTo>
                    <a:pt x="10839577" y="0"/>
                  </a:lnTo>
                  <a:cubicBezTo>
                    <a:pt x="10914507" y="0"/>
                    <a:pt x="10975340" y="60579"/>
                    <a:pt x="10975340" y="135382"/>
                  </a:cubicBezTo>
                  <a:lnTo>
                    <a:pt x="10968990" y="135382"/>
                  </a:lnTo>
                  <a:lnTo>
                    <a:pt x="10975340" y="135382"/>
                  </a:lnTo>
                  <a:lnTo>
                    <a:pt x="10975340" y="3142742"/>
                  </a:lnTo>
                  <a:lnTo>
                    <a:pt x="10968990" y="3142742"/>
                  </a:lnTo>
                  <a:lnTo>
                    <a:pt x="10975340" y="3142742"/>
                  </a:lnTo>
                  <a:cubicBezTo>
                    <a:pt x="10975340" y="3217545"/>
                    <a:pt x="10914507" y="3278124"/>
                    <a:pt x="10839577" y="3278124"/>
                  </a:cubicBezTo>
                  <a:lnTo>
                    <a:pt x="10839577" y="3271774"/>
                  </a:lnTo>
                  <a:lnTo>
                    <a:pt x="10839577" y="3278124"/>
                  </a:lnTo>
                  <a:lnTo>
                    <a:pt x="135763" y="3278124"/>
                  </a:lnTo>
                  <a:lnTo>
                    <a:pt x="135763" y="3271774"/>
                  </a:lnTo>
                  <a:lnTo>
                    <a:pt x="135763" y="3278124"/>
                  </a:lnTo>
                  <a:cubicBezTo>
                    <a:pt x="60833" y="3278251"/>
                    <a:pt x="0" y="3217545"/>
                    <a:pt x="0" y="3142742"/>
                  </a:cubicBezTo>
                  <a:lnTo>
                    <a:pt x="0" y="135382"/>
                  </a:lnTo>
                  <a:lnTo>
                    <a:pt x="6350" y="135382"/>
                  </a:lnTo>
                  <a:lnTo>
                    <a:pt x="0" y="135382"/>
                  </a:lnTo>
                  <a:moveTo>
                    <a:pt x="12700" y="135382"/>
                  </a:moveTo>
                  <a:lnTo>
                    <a:pt x="12700" y="3142742"/>
                  </a:lnTo>
                  <a:lnTo>
                    <a:pt x="6350" y="3142742"/>
                  </a:lnTo>
                  <a:lnTo>
                    <a:pt x="12700" y="3142742"/>
                  </a:lnTo>
                  <a:cubicBezTo>
                    <a:pt x="12700" y="3210560"/>
                    <a:pt x="67818" y="3265424"/>
                    <a:pt x="135763" y="3265424"/>
                  </a:cubicBezTo>
                  <a:lnTo>
                    <a:pt x="10839577" y="3265424"/>
                  </a:lnTo>
                  <a:cubicBezTo>
                    <a:pt x="10907522" y="3265424"/>
                    <a:pt x="10962640" y="3210433"/>
                    <a:pt x="10962640" y="3142742"/>
                  </a:cubicBezTo>
                  <a:lnTo>
                    <a:pt x="10962640" y="135382"/>
                  </a:lnTo>
                  <a:cubicBezTo>
                    <a:pt x="10962640" y="67564"/>
                    <a:pt x="10907522" y="12700"/>
                    <a:pt x="10839577" y="12700"/>
                  </a:cubicBezTo>
                  <a:lnTo>
                    <a:pt x="135763" y="12700"/>
                  </a:lnTo>
                  <a:lnTo>
                    <a:pt x="135763" y="6350"/>
                  </a:lnTo>
                  <a:lnTo>
                    <a:pt x="135763" y="12700"/>
                  </a:lnTo>
                  <a:cubicBezTo>
                    <a:pt x="67818" y="12700"/>
                    <a:pt x="12700" y="67691"/>
                    <a:pt x="12700" y="13538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9" name="Freeform 19" descr="preencoded.png"/>
          <p:cNvSpPr/>
          <p:nvPr/>
        </p:nvSpPr>
        <p:spPr>
          <a:xfrm>
            <a:off x="1046709" y="4757737"/>
            <a:ext cx="1293465" cy="1293465"/>
          </a:xfrm>
          <a:custGeom>
            <a:avLst/>
            <a:gdLst/>
            <a:ahLst/>
            <a:cxnLst/>
            <a:rect l="l" t="t" r="r" b="b"/>
            <a:pathLst>
              <a:path w="1293465" h="1293465">
                <a:moveTo>
                  <a:pt x="0" y="0"/>
                </a:moveTo>
                <a:lnTo>
                  <a:pt x="1293465" y="0"/>
                </a:lnTo>
                <a:lnTo>
                  <a:pt x="1293465" y="1293465"/>
                </a:lnTo>
                <a:lnTo>
                  <a:pt x="0" y="1293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46709" y="6291411"/>
            <a:ext cx="3025527" cy="3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 spc="-4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HTML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254430" y="4513064"/>
            <a:ext cx="8231535" cy="2458641"/>
            <a:chOff x="0" y="0"/>
            <a:chExt cx="10975380" cy="3278188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0962640" cy="3265551"/>
            </a:xfrm>
            <a:custGeom>
              <a:avLst/>
              <a:gdLst/>
              <a:ahLst/>
              <a:cxnLst/>
              <a:rect l="l" t="t" r="r" b="b"/>
              <a:pathLst>
                <a:path w="10962640" h="3265551">
                  <a:moveTo>
                    <a:pt x="0" y="129032"/>
                  </a:moveTo>
                  <a:cubicBezTo>
                    <a:pt x="0" y="57785"/>
                    <a:pt x="57912" y="0"/>
                    <a:pt x="129413" y="0"/>
                  </a:cubicBezTo>
                  <a:lnTo>
                    <a:pt x="10833227" y="0"/>
                  </a:lnTo>
                  <a:cubicBezTo>
                    <a:pt x="10904728" y="0"/>
                    <a:pt x="10962640" y="57785"/>
                    <a:pt x="10962640" y="129032"/>
                  </a:cubicBezTo>
                  <a:lnTo>
                    <a:pt x="10962640" y="3136392"/>
                  </a:lnTo>
                  <a:cubicBezTo>
                    <a:pt x="10962640" y="3207639"/>
                    <a:pt x="10904728" y="3265424"/>
                    <a:pt x="10833227" y="3265424"/>
                  </a:cubicBezTo>
                  <a:lnTo>
                    <a:pt x="129413" y="3265424"/>
                  </a:lnTo>
                  <a:cubicBezTo>
                    <a:pt x="57912" y="3265551"/>
                    <a:pt x="0" y="3207639"/>
                    <a:pt x="0" y="313639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0975340" cy="3278251"/>
            </a:xfrm>
            <a:custGeom>
              <a:avLst/>
              <a:gdLst/>
              <a:ahLst/>
              <a:cxnLst/>
              <a:rect l="l" t="t" r="r" b="b"/>
              <a:pathLst>
                <a:path w="10975340" h="3278251">
                  <a:moveTo>
                    <a:pt x="0" y="135382"/>
                  </a:moveTo>
                  <a:cubicBezTo>
                    <a:pt x="0" y="60579"/>
                    <a:pt x="60833" y="0"/>
                    <a:pt x="135763" y="0"/>
                  </a:cubicBezTo>
                  <a:lnTo>
                    <a:pt x="10839577" y="0"/>
                  </a:lnTo>
                  <a:lnTo>
                    <a:pt x="10839577" y="6350"/>
                  </a:lnTo>
                  <a:lnTo>
                    <a:pt x="10839577" y="0"/>
                  </a:lnTo>
                  <a:cubicBezTo>
                    <a:pt x="10914507" y="0"/>
                    <a:pt x="10975340" y="60579"/>
                    <a:pt x="10975340" y="135382"/>
                  </a:cubicBezTo>
                  <a:lnTo>
                    <a:pt x="10968990" y="135382"/>
                  </a:lnTo>
                  <a:lnTo>
                    <a:pt x="10975340" y="135382"/>
                  </a:lnTo>
                  <a:lnTo>
                    <a:pt x="10975340" y="3142742"/>
                  </a:lnTo>
                  <a:lnTo>
                    <a:pt x="10968990" y="3142742"/>
                  </a:lnTo>
                  <a:lnTo>
                    <a:pt x="10975340" y="3142742"/>
                  </a:lnTo>
                  <a:cubicBezTo>
                    <a:pt x="10975340" y="3217545"/>
                    <a:pt x="10914507" y="3278124"/>
                    <a:pt x="10839577" y="3278124"/>
                  </a:cubicBezTo>
                  <a:lnTo>
                    <a:pt x="10839577" y="3271774"/>
                  </a:lnTo>
                  <a:lnTo>
                    <a:pt x="10839577" y="3278124"/>
                  </a:lnTo>
                  <a:lnTo>
                    <a:pt x="135763" y="3278124"/>
                  </a:lnTo>
                  <a:lnTo>
                    <a:pt x="135763" y="3271774"/>
                  </a:lnTo>
                  <a:lnTo>
                    <a:pt x="135763" y="3278124"/>
                  </a:lnTo>
                  <a:cubicBezTo>
                    <a:pt x="60833" y="3278251"/>
                    <a:pt x="0" y="3217545"/>
                    <a:pt x="0" y="3142742"/>
                  </a:cubicBezTo>
                  <a:lnTo>
                    <a:pt x="0" y="135382"/>
                  </a:lnTo>
                  <a:lnTo>
                    <a:pt x="6350" y="135382"/>
                  </a:lnTo>
                  <a:lnTo>
                    <a:pt x="0" y="135382"/>
                  </a:lnTo>
                  <a:moveTo>
                    <a:pt x="12700" y="135382"/>
                  </a:moveTo>
                  <a:lnTo>
                    <a:pt x="12700" y="3142742"/>
                  </a:lnTo>
                  <a:lnTo>
                    <a:pt x="6350" y="3142742"/>
                  </a:lnTo>
                  <a:lnTo>
                    <a:pt x="12700" y="3142742"/>
                  </a:lnTo>
                  <a:cubicBezTo>
                    <a:pt x="12700" y="3210560"/>
                    <a:pt x="67818" y="3265424"/>
                    <a:pt x="135763" y="3265424"/>
                  </a:cubicBezTo>
                  <a:lnTo>
                    <a:pt x="10839577" y="3265424"/>
                  </a:lnTo>
                  <a:cubicBezTo>
                    <a:pt x="10907522" y="3265424"/>
                    <a:pt x="10962640" y="3210433"/>
                    <a:pt x="10962640" y="3142742"/>
                  </a:cubicBezTo>
                  <a:lnTo>
                    <a:pt x="10962640" y="135382"/>
                  </a:lnTo>
                  <a:cubicBezTo>
                    <a:pt x="10962640" y="67564"/>
                    <a:pt x="10907522" y="12700"/>
                    <a:pt x="10839577" y="12700"/>
                  </a:cubicBezTo>
                  <a:lnTo>
                    <a:pt x="135763" y="12700"/>
                  </a:lnTo>
                  <a:lnTo>
                    <a:pt x="135763" y="6350"/>
                  </a:lnTo>
                  <a:lnTo>
                    <a:pt x="135763" y="12700"/>
                  </a:lnTo>
                  <a:cubicBezTo>
                    <a:pt x="67818" y="12700"/>
                    <a:pt x="12700" y="67691"/>
                    <a:pt x="12700" y="13538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9499104" y="4757737"/>
            <a:ext cx="1331862" cy="1331862"/>
          </a:xfrm>
          <a:custGeom>
            <a:avLst/>
            <a:gdLst/>
            <a:ahLst/>
            <a:cxnLst/>
            <a:rect l="l" t="t" r="r" b="b"/>
            <a:pathLst>
              <a:path w="1331862" h="1331862">
                <a:moveTo>
                  <a:pt x="0" y="0"/>
                </a:moveTo>
                <a:lnTo>
                  <a:pt x="1331862" y="0"/>
                </a:lnTo>
                <a:lnTo>
                  <a:pt x="1331862" y="1331863"/>
                </a:lnTo>
                <a:lnTo>
                  <a:pt x="0" y="133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499104" y="6329809"/>
            <a:ext cx="3025528" cy="3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 spc="-4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CSS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02035" y="7192565"/>
            <a:ext cx="8231535" cy="2471440"/>
            <a:chOff x="0" y="0"/>
            <a:chExt cx="10975380" cy="3295253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10962640" cy="3282569"/>
            </a:xfrm>
            <a:custGeom>
              <a:avLst/>
              <a:gdLst/>
              <a:ahLst/>
              <a:cxnLst/>
              <a:rect l="l" t="t" r="r" b="b"/>
              <a:pathLst>
                <a:path w="10962640" h="3282569">
                  <a:moveTo>
                    <a:pt x="0" y="129159"/>
                  </a:moveTo>
                  <a:cubicBezTo>
                    <a:pt x="0" y="57785"/>
                    <a:pt x="57912" y="0"/>
                    <a:pt x="129413" y="0"/>
                  </a:cubicBezTo>
                  <a:lnTo>
                    <a:pt x="10833227" y="0"/>
                  </a:lnTo>
                  <a:cubicBezTo>
                    <a:pt x="10904728" y="0"/>
                    <a:pt x="10962640" y="57785"/>
                    <a:pt x="10962640" y="129159"/>
                  </a:cubicBezTo>
                  <a:lnTo>
                    <a:pt x="10962640" y="3153410"/>
                  </a:lnTo>
                  <a:cubicBezTo>
                    <a:pt x="10962640" y="3224657"/>
                    <a:pt x="10904728" y="3282569"/>
                    <a:pt x="10833227" y="3282569"/>
                  </a:cubicBezTo>
                  <a:lnTo>
                    <a:pt x="129413" y="3282569"/>
                  </a:lnTo>
                  <a:cubicBezTo>
                    <a:pt x="57912" y="3282569"/>
                    <a:pt x="0" y="3224784"/>
                    <a:pt x="0" y="3153410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0975340" cy="3295269"/>
            </a:xfrm>
            <a:custGeom>
              <a:avLst/>
              <a:gdLst/>
              <a:ahLst/>
              <a:cxnLst/>
              <a:rect l="l" t="t" r="r" b="b"/>
              <a:pathLst>
                <a:path w="10975340" h="3295269">
                  <a:moveTo>
                    <a:pt x="0" y="135509"/>
                  </a:moveTo>
                  <a:cubicBezTo>
                    <a:pt x="0" y="60579"/>
                    <a:pt x="60833" y="0"/>
                    <a:pt x="135763" y="0"/>
                  </a:cubicBezTo>
                  <a:lnTo>
                    <a:pt x="10839577" y="0"/>
                  </a:lnTo>
                  <a:lnTo>
                    <a:pt x="10839577" y="6350"/>
                  </a:lnTo>
                  <a:lnTo>
                    <a:pt x="10839577" y="0"/>
                  </a:lnTo>
                  <a:cubicBezTo>
                    <a:pt x="10914507" y="0"/>
                    <a:pt x="10975340" y="60579"/>
                    <a:pt x="10975340" y="135509"/>
                  </a:cubicBezTo>
                  <a:lnTo>
                    <a:pt x="10968990" y="135509"/>
                  </a:lnTo>
                  <a:lnTo>
                    <a:pt x="10975340" y="135509"/>
                  </a:lnTo>
                  <a:lnTo>
                    <a:pt x="10975340" y="3159760"/>
                  </a:lnTo>
                  <a:lnTo>
                    <a:pt x="10968990" y="3159760"/>
                  </a:lnTo>
                  <a:lnTo>
                    <a:pt x="10975340" y="3159760"/>
                  </a:lnTo>
                  <a:cubicBezTo>
                    <a:pt x="10975340" y="3234563"/>
                    <a:pt x="10914507" y="3295269"/>
                    <a:pt x="10839577" y="3295269"/>
                  </a:cubicBezTo>
                  <a:lnTo>
                    <a:pt x="10839577" y="3288919"/>
                  </a:lnTo>
                  <a:lnTo>
                    <a:pt x="10839577" y="3295269"/>
                  </a:lnTo>
                  <a:lnTo>
                    <a:pt x="135763" y="3295269"/>
                  </a:lnTo>
                  <a:lnTo>
                    <a:pt x="135763" y="3288919"/>
                  </a:lnTo>
                  <a:lnTo>
                    <a:pt x="135763" y="3295269"/>
                  </a:lnTo>
                  <a:cubicBezTo>
                    <a:pt x="60833" y="3295269"/>
                    <a:pt x="0" y="3234563"/>
                    <a:pt x="0" y="3159760"/>
                  </a:cubicBezTo>
                  <a:lnTo>
                    <a:pt x="0" y="135509"/>
                  </a:lnTo>
                  <a:lnTo>
                    <a:pt x="6350" y="135509"/>
                  </a:lnTo>
                  <a:lnTo>
                    <a:pt x="0" y="135509"/>
                  </a:lnTo>
                  <a:moveTo>
                    <a:pt x="12700" y="135509"/>
                  </a:moveTo>
                  <a:lnTo>
                    <a:pt x="12700" y="3159760"/>
                  </a:lnTo>
                  <a:lnTo>
                    <a:pt x="6350" y="3159760"/>
                  </a:lnTo>
                  <a:lnTo>
                    <a:pt x="12700" y="3159760"/>
                  </a:lnTo>
                  <a:cubicBezTo>
                    <a:pt x="12700" y="3227578"/>
                    <a:pt x="67818" y="3282569"/>
                    <a:pt x="135763" y="3282569"/>
                  </a:cubicBezTo>
                  <a:lnTo>
                    <a:pt x="10839577" y="3282569"/>
                  </a:lnTo>
                  <a:cubicBezTo>
                    <a:pt x="10907522" y="3282569"/>
                    <a:pt x="10962640" y="3227578"/>
                    <a:pt x="10962640" y="3159760"/>
                  </a:cubicBezTo>
                  <a:lnTo>
                    <a:pt x="10962640" y="135509"/>
                  </a:lnTo>
                  <a:cubicBezTo>
                    <a:pt x="10962640" y="67691"/>
                    <a:pt x="10907522" y="12700"/>
                    <a:pt x="10839577" y="12700"/>
                  </a:cubicBezTo>
                  <a:lnTo>
                    <a:pt x="135763" y="12700"/>
                  </a:lnTo>
                  <a:lnTo>
                    <a:pt x="135763" y="6350"/>
                  </a:lnTo>
                  <a:lnTo>
                    <a:pt x="135763" y="12700"/>
                  </a:lnTo>
                  <a:cubicBezTo>
                    <a:pt x="67818" y="12700"/>
                    <a:pt x="12700" y="67691"/>
                    <a:pt x="12700" y="135509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29" name="Freeform 29" descr="preencoded.png"/>
          <p:cNvSpPr/>
          <p:nvPr/>
        </p:nvSpPr>
        <p:spPr>
          <a:xfrm>
            <a:off x="1046709" y="7437239"/>
            <a:ext cx="1331862" cy="1331862"/>
          </a:xfrm>
          <a:custGeom>
            <a:avLst/>
            <a:gdLst/>
            <a:ahLst/>
            <a:cxnLst/>
            <a:rect l="l" t="t" r="r" b="b"/>
            <a:pathLst>
              <a:path w="1331862" h="1331862">
                <a:moveTo>
                  <a:pt x="0" y="0"/>
                </a:moveTo>
                <a:lnTo>
                  <a:pt x="1331862" y="0"/>
                </a:lnTo>
                <a:lnTo>
                  <a:pt x="1331862" y="1331862"/>
                </a:lnTo>
                <a:lnTo>
                  <a:pt x="0" y="1331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46709" y="9009310"/>
            <a:ext cx="3025527" cy="3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 spc="-4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Node.js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254430" y="7192565"/>
            <a:ext cx="8231535" cy="2471440"/>
            <a:chOff x="0" y="0"/>
            <a:chExt cx="10975380" cy="3295253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10962640" cy="3282569"/>
            </a:xfrm>
            <a:custGeom>
              <a:avLst/>
              <a:gdLst/>
              <a:ahLst/>
              <a:cxnLst/>
              <a:rect l="l" t="t" r="r" b="b"/>
              <a:pathLst>
                <a:path w="10962640" h="3282569">
                  <a:moveTo>
                    <a:pt x="0" y="129159"/>
                  </a:moveTo>
                  <a:cubicBezTo>
                    <a:pt x="0" y="57785"/>
                    <a:pt x="57912" y="0"/>
                    <a:pt x="129413" y="0"/>
                  </a:cubicBezTo>
                  <a:lnTo>
                    <a:pt x="10833227" y="0"/>
                  </a:lnTo>
                  <a:cubicBezTo>
                    <a:pt x="10904728" y="0"/>
                    <a:pt x="10962640" y="57785"/>
                    <a:pt x="10962640" y="129159"/>
                  </a:cubicBezTo>
                  <a:lnTo>
                    <a:pt x="10962640" y="3153410"/>
                  </a:lnTo>
                  <a:cubicBezTo>
                    <a:pt x="10962640" y="3224657"/>
                    <a:pt x="10904728" y="3282569"/>
                    <a:pt x="10833227" y="3282569"/>
                  </a:cubicBezTo>
                  <a:lnTo>
                    <a:pt x="129413" y="3282569"/>
                  </a:lnTo>
                  <a:cubicBezTo>
                    <a:pt x="57912" y="3282569"/>
                    <a:pt x="0" y="3224784"/>
                    <a:pt x="0" y="3153410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0975340" cy="3295269"/>
            </a:xfrm>
            <a:custGeom>
              <a:avLst/>
              <a:gdLst/>
              <a:ahLst/>
              <a:cxnLst/>
              <a:rect l="l" t="t" r="r" b="b"/>
              <a:pathLst>
                <a:path w="10975340" h="3295269">
                  <a:moveTo>
                    <a:pt x="0" y="135509"/>
                  </a:moveTo>
                  <a:cubicBezTo>
                    <a:pt x="0" y="60579"/>
                    <a:pt x="60833" y="0"/>
                    <a:pt x="135763" y="0"/>
                  </a:cubicBezTo>
                  <a:lnTo>
                    <a:pt x="10839577" y="0"/>
                  </a:lnTo>
                  <a:lnTo>
                    <a:pt x="10839577" y="6350"/>
                  </a:lnTo>
                  <a:lnTo>
                    <a:pt x="10839577" y="0"/>
                  </a:lnTo>
                  <a:cubicBezTo>
                    <a:pt x="10914507" y="0"/>
                    <a:pt x="10975340" y="60579"/>
                    <a:pt x="10975340" y="135509"/>
                  </a:cubicBezTo>
                  <a:lnTo>
                    <a:pt x="10968990" y="135509"/>
                  </a:lnTo>
                  <a:lnTo>
                    <a:pt x="10975340" y="135509"/>
                  </a:lnTo>
                  <a:lnTo>
                    <a:pt x="10975340" y="3159760"/>
                  </a:lnTo>
                  <a:lnTo>
                    <a:pt x="10968990" y="3159760"/>
                  </a:lnTo>
                  <a:lnTo>
                    <a:pt x="10975340" y="3159760"/>
                  </a:lnTo>
                  <a:cubicBezTo>
                    <a:pt x="10975340" y="3234563"/>
                    <a:pt x="10914507" y="3295269"/>
                    <a:pt x="10839577" y="3295269"/>
                  </a:cubicBezTo>
                  <a:lnTo>
                    <a:pt x="10839577" y="3288919"/>
                  </a:lnTo>
                  <a:lnTo>
                    <a:pt x="10839577" y="3295269"/>
                  </a:lnTo>
                  <a:lnTo>
                    <a:pt x="135763" y="3295269"/>
                  </a:lnTo>
                  <a:lnTo>
                    <a:pt x="135763" y="3288919"/>
                  </a:lnTo>
                  <a:lnTo>
                    <a:pt x="135763" y="3295269"/>
                  </a:lnTo>
                  <a:cubicBezTo>
                    <a:pt x="60833" y="3295269"/>
                    <a:pt x="0" y="3234563"/>
                    <a:pt x="0" y="3159760"/>
                  </a:cubicBezTo>
                  <a:lnTo>
                    <a:pt x="0" y="135509"/>
                  </a:lnTo>
                  <a:lnTo>
                    <a:pt x="6350" y="135509"/>
                  </a:lnTo>
                  <a:lnTo>
                    <a:pt x="0" y="135509"/>
                  </a:lnTo>
                  <a:moveTo>
                    <a:pt x="12700" y="135509"/>
                  </a:moveTo>
                  <a:lnTo>
                    <a:pt x="12700" y="3159760"/>
                  </a:lnTo>
                  <a:lnTo>
                    <a:pt x="6350" y="3159760"/>
                  </a:lnTo>
                  <a:lnTo>
                    <a:pt x="12700" y="3159760"/>
                  </a:lnTo>
                  <a:cubicBezTo>
                    <a:pt x="12700" y="3227578"/>
                    <a:pt x="67818" y="3282569"/>
                    <a:pt x="135763" y="3282569"/>
                  </a:cubicBezTo>
                  <a:lnTo>
                    <a:pt x="10839577" y="3282569"/>
                  </a:lnTo>
                  <a:cubicBezTo>
                    <a:pt x="10907522" y="3282569"/>
                    <a:pt x="10962640" y="3227578"/>
                    <a:pt x="10962640" y="3159760"/>
                  </a:cubicBezTo>
                  <a:lnTo>
                    <a:pt x="10962640" y="135509"/>
                  </a:lnTo>
                  <a:cubicBezTo>
                    <a:pt x="10962640" y="67691"/>
                    <a:pt x="10907522" y="12700"/>
                    <a:pt x="10839577" y="12700"/>
                  </a:cubicBezTo>
                  <a:lnTo>
                    <a:pt x="135763" y="12700"/>
                  </a:lnTo>
                  <a:lnTo>
                    <a:pt x="135763" y="6350"/>
                  </a:lnTo>
                  <a:lnTo>
                    <a:pt x="135763" y="12700"/>
                  </a:lnTo>
                  <a:cubicBezTo>
                    <a:pt x="67818" y="12700"/>
                    <a:pt x="12700" y="67691"/>
                    <a:pt x="12700" y="135509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34" name="Freeform 34" descr="preencoded.png"/>
          <p:cNvSpPr/>
          <p:nvPr/>
        </p:nvSpPr>
        <p:spPr>
          <a:xfrm>
            <a:off x="9499104" y="7437239"/>
            <a:ext cx="1344663" cy="1344662"/>
          </a:xfrm>
          <a:custGeom>
            <a:avLst/>
            <a:gdLst/>
            <a:ahLst/>
            <a:cxnLst/>
            <a:rect l="l" t="t" r="r" b="b"/>
            <a:pathLst>
              <a:path w="1344663" h="1344662">
                <a:moveTo>
                  <a:pt x="0" y="0"/>
                </a:moveTo>
                <a:lnTo>
                  <a:pt x="1344662" y="0"/>
                </a:lnTo>
                <a:lnTo>
                  <a:pt x="1344662" y="1344662"/>
                </a:lnTo>
                <a:lnTo>
                  <a:pt x="0" y="13446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499104" y="9022110"/>
            <a:ext cx="3025528" cy="3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 spc="-4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Tailwind CSS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4099" y="-57505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78979" y="633412"/>
            <a:ext cx="7385894" cy="881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87" b="1" spc="-103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Tools Used for the Project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4193232" y="2016770"/>
            <a:ext cx="1636365" cy="1466404"/>
          </a:xfrm>
          <a:custGeom>
            <a:avLst/>
            <a:gdLst/>
            <a:ahLst/>
            <a:cxnLst/>
            <a:rect l="l" t="t" r="r" b="b"/>
            <a:pathLst>
              <a:path w="1636365" h="1466404">
                <a:moveTo>
                  <a:pt x="0" y="0"/>
                </a:moveTo>
                <a:lnTo>
                  <a:pt x="1636365" y="0"/>
                </a:lnTo>
                <a:lnTo>
                  <a:pt x="1636365" y="1466404"/>
                </a:lnTo>
                <a:lnTo>
                  <a:pt x="0" y="1466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" r="-4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47345" y="2576364"/>
            <a:ext cx="128141" cy="60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 spc="-5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0671" y="2248792"/>
            <a:ext cx="2802136" cy="37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00" b="1" spc="-52" dirty="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80671" y="2744689"/>
            <a:ext cx="2802136" cy="487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pandas, numpy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892254" y="3502521"/>
            <a:ext cx="11454110" cy="14288"/>
            <a:chOff x="0" y="0"/>
            <a:chExt cx="15272147" cy="19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272131" cy="19050"/>
            </a:xfrm>
            <a:custGeom>
              <a:avLst/>
              <a:gdLst/>
              <a:ahLst/>
              <a:cxnLst/>
              <a:rect l="l" t="t" r="r" b="b"/>
              <a:pathLst>
                <a:path w="15272131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5262606" y="0"/>
                  </a:lnTo>
                  <a:cubicBezTo>
                    <a:pt x="15267814" y="0"/>
                    <a:pt x="15272131" y="4318"/>
                    <a:pt x="15272131" y="9525"/>
                  </a:cubicBezTo>
                  <a:cubicBezTo>
                    <a:pt x="15272131" y="14732"/>
                    <a:pt x="15267814" y="19050"/>
                    <a:pt x="15262606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3374975" y="3545830"/>
            <a:ext cx="3272879" cy="1466404"/>
          </a:xfrm>
          <a:custGeom>
            <a:avLst/>
            <a:gdLst/>
            <a:ahLst/>
            <a:cxnLst/>
            <a:rect l="l" t="t" r="r" b="b"/>
            <a:pathLst>
              <a:path w="3272879" h="1466404">
                <a:moveTo>
                  <a:pt x="0" y="0"/>
                </a:moveTo>
                <a:lnTo>
                  <a:pt x="3272879" y="0"/>
                </a:lnTo>
                <a:lnTo>
                  <a:pt x="3272879" y="1466404"/>
                </a:lnTo>
                <a:lnTo>
                  <a:pt x="0" y="1466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" r="-4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25466" y="3923110"/>
            <a:ext cx="171747" cy="60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 spc="-5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98927" y="3777852"/>
            <a:ext cx="3296245" cy="43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Machine Learning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8927" y="4273749"/>
            <a:ext cx="8080325" cy="487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scikit-learn, TF-IDF, Random Forest, Decision Tree, Logistic Regression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710511" y="5031581"/>
            <a:ext cx="10635854" cy="14288"/>
            <a:chOff x="0" y="0"/>
            <a:chExt cx="14181138" cy="190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81201" cy="19050"/>
            </a:xfrm>
            <a:custGeom>
              <a:avLst/>
              <a:gdLst/>
              <a:ahLst/>
              <a:cxnLst/>
              <a:rect l="l" t="t" r="r" b="b"/>
              <a:pathLst>
                <a:path w="14181201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171676" y="0"/>
                  </a:lnTo>
                  <a:cubicBezTo>
                    <a:pt x="14176883" y="0"/>
                    <a:pt x="14181201" y="4318"/>
                    <a:pt x="14181201" y="9525"/>
                  </a:cubicBezTo>
                  <a:cubicBezTo>
                    <a:pt x="14181201" y="14732"/>
                    <a:pt x="14176883" y="19050"/>
                    <a:pt x="14171676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2556719" y="5074890"/>
            <a:ext cx="4909394" cy="1466404"/>
          </a:xfrm>
          <a:custGeom>
            <a:avLst/>
            <a:gdLst/>
            <a:ahLst/>
            <a:cxnLst/>
            <a:rect l="l" t="t" r="r" b="b"/>
            <a:pathLst>
              <a:path w="4909394" h="1466404">
                <a:moveTo>
                  <a:pt x="0" y="0"/>
                </a:moveTo>
                <a:lnTo>
                  <a:pt x="4909393" y="0"/>
                </a:lnTo>
                <a:lnTo>
                  <a:pt x="4909393" y="1466404"/>
                </a:lnTo>
                <a:lnTo>
                  <a:pt x="0" y="1466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6" b="-5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925616" y="5452170"/>
            <a:ext cx="171301" cy="60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 spc="-5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17185" y="5306914"/>
            <a:ext cx="2745432" cy="37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00" b="1" spc="-52" dirty="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Text Preprocessing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17185" y="5802809"/>
            <a:ext cx="2745432" cy="48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NLTK, spaCy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528769" y="6560641"/>
            <a:ext cx="9817596" cy="14288"/>
            <a:chOff x="0" y="0"/>
            <a:chExt cx="13090128" cy="190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090144" cy="19050"/>
            </a:xfrm>
            <a:custGeom>
              <a:avLst/>
              <a:gdLst/>
              <a:ahLst/>
              <a:cxnLst/>
              <a:rect l="l" t="t" r="r" b="b"/>
              <a:pathLst>
                <a:path w="13090144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080619" y="0"/>
                  </a:lnTo>
                  <a:cubicBezTo>
                    <a:pt x="13085826" y="0"/>
                    <a:pt x="13090144" y="4318"/>
                    <a:pt x="13090144" y="9525"/>
                  </a:cubicBezTo>
                  <a:cubicBezTo>
                    <a:pt x="13090144" y="14732"/>
                    <a:pt x="13085826" y="19050"/>
                    <a:pt x="13080619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1738461" y="6603950"/>
            <a:ext cx="6545759" cy="1466404"/>
          </a:xfrm>
          <a:custGeom>
            <a:avLst/>
            <a:gdLst/>
            <a:ahLst/>
            <a:cxnLst/>
            <a:rect l="l" t="t" r="r" b="b"/>
            <a:pathLst>
              <a:path w="6545759" h="1466404">
                <a:moveTo>
                  <a:pt x="0" y="0"/>
                </a:moveTo>
                <a:lnTo>
                  <a:pt x="6545759" y="0"/>
                </a:lnTo>
                <a:lnTo>
                  <a:pt x="6545759" y="1466404"/>
                </a:lnTo>
                <a:lnTo>
                  <a:pt x="0" y="1466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1" b="-31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29782" y="6981230"/>
            <a:ext cx="162966" cy="60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 spc="-5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35292" y="6835974"/>
            <a:ext cx="3296245" cy="43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Evaluation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35292" y="7331869"/>
            <a:ext cx="4066431" cy="48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sklearn.metrics, matplotlib, seaborn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346876" y="8089701"/>
            <a:ext cx="8999487" cy="14288"/>
            <a:chOff x="0" y="0"/>
            <a:chExt cx="11999317" cy="190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999341" cy="19050"/>
            </a:xfrm>
            <a:custGeom>
              <a:avLst/>
              <a:gdLst/>
              <a:ahLst/>
              <a:cxnLst/>
              <a:rect l="l" t="t" r="r" b="b"/>
              <a:pathLst>
                <a:path w="11999341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1989816" y="0"/>
                  </a:lnTo>
                  <a:cubicBezTo>
                    <a:pt x="11995023" y="0"/>
                    <a:pt x="11999341" y="4318"/>
                    <a:pt x="11999341" y="9525"/>
                  </a:cubicBezTo>
                  <a:cubicBezTo>
                    <a:pt x="11999341" y="14732"/>
                    <a:pt x="11995023" y="19050"/>
                    <a:pt x="11989816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30" name="Freeform 30" descr="preencoded.png"/>
          <p:cNvSpPr/>
          <p:nvPr/>
        </p:nvSpPr>
        <p:spPr>
          <a:xfrm>
            <a:off x="920204" y="8133010"/>
            <a:ext cx="8182273" cy="1466404"/>
          </a:xfrm>
          <a:custGeom>
            <a:avLst/>
            <a:gdLst/>
            <a:ahLst/>
            <a:cxnLst/>
            <a:rect l="l" t="t" r="r" b="b"/>
            <a:pathLst>
              <a:path w="8182273" h="1466404">
                <a:moveTo>
                  <a:pt x="0" y="0"/>
                </a:moveTo>
                <a:lnTo>
                  <a:pt x="8182272" y="0"/>
                </a:lnTo>
                <a:lnTo>
                  <a:pt x="8182272" y="1466404"/>
                </a:lnTo>
                <a:lnTo>
                  <a:pt x="0" y="1466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7" b="-17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925318" y="8510290"/>
            <a:ext cx="172045" cy="60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 spc="-5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53550" y="8365034"/>
            <a:ext cx="1416100" cy="43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Storage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53550" y="8860929"/>
            <a:ext cx="1416100" cy="48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pickle, joblib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782</Words>
  <Application>Microsoft Office PowerPoint</Application>
  <PresentationFormat>Custom</PresentationFormat>
  <Paragraphs>98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Inter Bold</vt:lpstr>
      <vt:lpstr>Arimo Bold</vt:lpstr>
      <vt:lpstr>Arial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purushothaman srinivasan</cp:lastModifiedBy>
  <cp:revision>3</cp:revision>
  <dcterms:created xsi:type="dcterms:W3CDTF">2006-08-16T00:00:00Z</dcterms:created>
  <dcterms:modified xsi:type="dcterms:W3CDTF">2024-10-25T06:55:12Z</dcterms:modified>
  <dc:identifier>DAGUjg8ybeA</dc:identifier>
</cp:coreProperties>
</file>